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63" r:id="rId3"/>
    <p:sldId id="258" r:id="rId4"/>
    <p:sldId id="281" r:id="rId5"/>
    <p:sldId id="276" r:id="rId6"/>
    <p:sldId id="266" r:id="rId7"/>
    <p:sldId id="269" r:id="rId8"/>
    <p:sldId id="275" r:id="rId9"/>
    <p:sldId id="261" r:id="rId10"/>
    <p:sldId id="268" r:id="rId11"/>
    <p:sldId id="27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CD1"/>
    <a:srgbClr val="F6EDD2"/>
    <a:srgbClr val="FFFDE7"/>
    <a:srgbClr val="F6EDD3"/>
    <a:srgbClr val="F7EED4"/>
    <a:srgbClr val="5AAA31"/>
    <a:srgbClr val="000066"/>
    <a:srgbClr val="FFFF66"/>
    <a:srgbClr val="325444"/>
    <a:srgbClr val="5692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5032" autoAdjust="0"/>
  </p:normalViewPr>
  <p:slideViewPr>
    <p:cSldViewPr>
      <p:cViewPr varScale="1">
        <p:scale>
          <a:sx n="88" d="100"/>
          <a:sy n="88" d="100"/>
        </p:scale>
        <p:origin x="93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C8C05-D865-4644-B161-9E1DA6EC160D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79313-F726-4F52-83E8-01E7F41ACAB4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3639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79313-F726-4F52-83E8-01E7F41ACAB4}" type="slidenum">
              <a:rPr lang="en-AU" smtClean="0"/>
              <a:pPr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77582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79313-F726-4F52-83E8-01E7F41ACAB4}" type="slidenum">
              <a:rPr lang="en-AU" smtClean="0"/>
              <a:pPr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03261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79313-F726-4F52-83E8-01E7F41ACAB4}" type="slidenum">
              <a:rPr lang="en-AU" smtClean="0"/>
              <a:pPr/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2070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79313-F726-4F52-83E8-01E7F41ACAB4}" type="slidenum">
              <a:rPr lang="en-AU" smtClean="0"/>
              <a:pPr/>
              <a:t>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56665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79313-F726-4F52-83E8-01E7F41ACAB4}" type="slidenum">
              <a:rPr lang="en-AU" smtClean="0"/>
              <a:pPr/>
              <a:t>11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4384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3B20-AB17-4144-AB8E-A90CB3B05621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5BE9-BEE0-4FA9-BDDF-C3859F2E8160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3B20-AB17-4144-AB8E-A90CB3B05621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5BE9-BEE0-4FA9-BDDF-C3859F2E816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3B20-AB17-4144-AB8E-A90CB3B05621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5BE9-BEE0-4FA9-BDDF-C3859F2E816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3B20-AB17-4144-AB8E-A90CB3B05621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5BE9-BEE0-4FA9-BDDF-C3859F2E816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3B20-AB17-4144-AB8E-A90CB3B05621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2BA5BE9-BEE0-4FA9-BDDF-C3859F2E816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3B20-AB17-4144-AB8E-A90CB3B05621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5BE9-BEE0-4FA9-BDDF-C3859F2E816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3B20-AB17-4144-AB8E-A90CB3B05621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5BE9-BEE0-4FA9-BDDF-C3859F2E816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3B20-AB17-4144-AB8E-A90CB3B05621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5BE9-BEE0-4FA9-BDDF-C3859F2E816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3B20-AB17-4144-AB8E-A90CB3B05621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5BE9-BEE0-4FA9-BDDF-C3859F2E816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3B20-AB17-4144-AB8E-A90CB3B05621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5BE9-BEE0-4FA9-BDDF-C3859F2E816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3B20-AB17-4144-AB8E-A90CB3B05621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5BE9-BEE0-4FA9-BDDF-C3859F2E816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F13B20-AB17-4144-AB8E-A90CB3B05621}" type="datetimeFigureOut">
              <a:rPr lang="en-AU" smtClean="0"/>
              <a:pPr/>
              <a:t>23/03/2014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BA5BE9-BEE0-4FA9-BDDF-C3859F2E8160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fade thruBlk="1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1801"/>
            <a:ext cx="2808312" cy="78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3149" y="1700808"/>
            <a:ext cx="6552728" cy="28309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AU" sz="4800" dirty="0" smtClean="0"/>
              <a:t>There’s a new, exciting Container Park opening </a:t>
            </a:r>
          </a:p>
          <a:p>
            <a:pPr algn="ctr"/>
            <a:r>
              <a:rPr lang="en-AU" sz="4800" dirty="0" smtClean="0"/>
              <a:t>in Melbourne</a:t>
            </a:r>
            <a:endParaRPr lang="en-A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381328"/>
            <a:ext cx="9144000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  <a:cs typeface="Aharoni" pitchFamily="2" charset="-79"/>
              </a:rPr>
              <a:t>465 Somerville Rd, Brooklyn, 3012                          www.containerspace.com.au</a:t>
            </a:r>
            <a:endParaRPr lang="en-US" dirty="0">
              <a:solidFill>
                <a:schemeClr val="bg1"/>
              </a:solidFill>
              <a:latin typeface="+mj-lt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237312"/>
            <a:ext cx="9144000" cy="18288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2678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0">
        <p15:prstTrans prst="prestig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SUSTAINABLE FUTURE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AU" dirty="0" smtClean="0"/>
              <a:t>We at Containerspace have made a strong commitment towards change in our industry.  We have incorporated sustainability into our site, maximising passive solar design, minimising energy use, harvesting &amp; recycling water &amp; using recycled products wherever possible.    We will be one of the first clean &amp; green container parks in Victoria while still bringing you the high level of service you deserve.</a:t>
            </a:r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229200"/>
            <a:ext cx="2286000" cy="1533525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67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5000">
        <p:split orient="vert"/>
      </p:transition>
    </mc:Choice>
    <mc:Fallback xmlns="">
      <p:transition spd="slow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1801"/>
            <a:ext cx="2808312" cy="78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381328"/>
            <a:ext cx="9144000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  <a:cs typeface="Aharoni" pitchFamily="2" charset="-79"/>
              </a:rPr>
              <a:t>465 Somerville Rd, Brooklyn, 3012                          </a:t>
            </a:r>
            <a:r>
              <a:rPr lang="en-US" dirty="0" smtClean="0">
                <a:solidFill>
                  <a:schemeClr val="bg1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www.containerspace.com.au</a:t>
            </a:r>
            <a:endParaRPr lang="en-US" dirty="0">
              <a:solidFill>
                <a:schemeClr val="bg1"/>
              </a:solidFill>
              <a:latin typeface="Lucida Sans" panose="020B0602040502020204" pitchFamily="34" charset="0"/>
              <a:cs typeface="Lucida Sans" panose="020B06020405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237312"/>
            <a:ext cx="9144000" cy="18288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99992" y="4226604"/>
            <a:ext cx="4567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C000"/>
                </a:solidFill>
              </a:rPr>
              <a:t>Ph:  </a:t>
            </a: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0417 261544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1556793"/>
            <a:ext cx="777686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 smtClean="0">
                <a:latin typeface="Book Antiqua" pitchFamily="18" charset="0"/>
              </a:rPr>
              <a:t>If you are interested in aligning </a:t>
            </a:r>
            <a:r>
              <a:rPr lang="en-AU" sz="3000" dirty="0" err="1" smtClean="0">
                <a:latin typeface="Book Antiqua" pitchFamily="18" charset="0"/>
              </a:rPr>
              <a:t>KLine</a:t>
            </a:r>
            <a:r>
              <a:rPr lang="en-AU" sz="3000" dirty="0" smtClean="0">
                <a:latin typeface="Book Antiqua" pitchFamily="18" charset="0"/>
              </a:rPr>
              <a:t> alongside a container park with strong business ethics and is actively progressing towards the future please contact me direct.</a:t>
            </a:r>
          </a:p>
          <a:p>
            <a:endParaRPr lang="en-AU" sz="3000" dirty="0"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195827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/>
              <a:t>Mark Paterson</a:t>
            </a:r>
          </a:p>
          <a:p>
            <a:pPr algn="r"/>
            <a:r>
              <a:rPr lang="en-US" sz="3600" dirty="0" smtClean="0"/>
              <a:t>Manager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3851920" y="4365104"/>
            <a:ext cx="544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26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0">
        <p:split orient="vert"/>
      </p:transition>
    </mc:Choice>
    <mc:Fallback xmlns="">
      <p:transition spd="slow" advClick="0" advTm="1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980" y="3140968"/>
            <a:ext cx="8683865" cy="3717032"/>
          </a:xfrm>
        </p:spPr>
        <p:txBody>
          <a:bodyPr>
            <a:normAutofit fontScale="85000" lnSpcReduction="20000"/>
          </a:bodyPr>
          <a:lstStyle/>
          <a:p>
            <a:pPr>
              <a:buClrTx/>
              <a:buFont typeface="Wingdings" panose="05000000000000000000" pitchFamily="2" charset="2"/>
              <a:buChar char="v"/>
            </a:pPr>
            <a:r>
              <a:rPr lang="en-AU" sz="3300" dirty="0" smtClean="0"/>
              <a:t>A fully sealed &amp; secure site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AU" sz="3300" dirty="0" smtClean="0"/>
              <a:t>Modern &amp; sustainable facilities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AU" sz="3300" dirty="0" smtClean="0"/>
              <a:t>Large, fully equipped workshop</a:t>
            </a:r>
          </a:p>
          <a:p>
            <a:pPr lvl="0">
              <a:buClrTx/>
              <a:buFont typeface="Wingdings" panose="05000000000000000000" pitchFamily="2" charset="2"/>
              <a:buChar char="v"/>
            </a:pPr>
            <a:r>
              <a:rPr lang="en-AU" sz="3300" dirty="0" smtClean="0"/>
              <a:t>Smart technology in </a:t>
            </a:r>
            <a:r>
              <a:rPr lang="en-AU" sz="3300" dirty="0"/>
              <a:t>our </a:t>
            </a:r>
            <a:r>
              <a:rPr lang="en-AU" sz="3300" dirty="0" smtClean="0"/>
              <a:t>forklifts</a:t>
            </a:r>
          </a:p>
          <a:p>
            <a:pPr lvl="0">
              <a:buClrTx/>
              <a:buFont typeface="Wingdings" panose="05000000000000000000" pitchFamily="2" charset="2"/>
              <a:buChar char="v"/>
            </a:pPr>
            <a:r>
              <a:rPr lang="en-AU" sz="3300" dirty="0" smtClean="0"/>
              <a:t>Qualified personnel with over 25 years experience in container industry</a:t>
            </a:r>
            <a:endParaRPr lang="en-AU" sz="3300" dirty="0"/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AU" sz="3300" dirty="0" smtClean="0"/>
              <a:t>OHS compliance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AU" sz="3300" dirty="0" smtClean="0"/>
              <a:t>Designated truck lanes &amp; booking system to avoid queuing</a:t>
            </a:r>
          </a:p>
          <a:p>
            <a:pPr>
              <a:buFont typeface="Wingdings" panose="05000000000000000000" pitchFamily="2" charset="2"/>
              <a:buChar char="v"/>
            </a:pPr>
            <a:endParaRPr lang="en-AU" dirty="0" smtClean="0"/>
          </a:p>
          <a:p>
            <a:pPr>
              <a:buFont typeface="Wingdings" panose="05000000000000000000" pitchFamily="2" charset="2"/>
              <a:buChar char="v"/>
            </a:pP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960" y="116136"/>
            <a:ext cx="8229600" cy="792584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OUR COMPANY 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9196" y="840401"/>
            <a:ext cx="804912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Containerspace is a very innovative container storage park currently utilising 10 acres with options to increase size in future.  Located 10 </a:t>
            </a:r>
            <a:r>
              <a:rPr lang="en-AU" sz="2800" dirty="0"/>
              <a:t>minutes from the Port of </a:t>
            </a:r>
            <a:r>
              <a:rPr lang="en-AU" sz="2800" dirty="0" smtClean="0"/>
              <a:t>Melbourne it is well serviced by road networks</a:t>
            </a:r>
            <a:r>
              <a:rPr lang="en-AU" sz="2800" dirty="0"/>
              <a:t> </a:t>
            </a:r>
            <a:r>
              <a:rPr lang="en-AU" sz="2800" dirty="0" smtClean="0"/>
              <a:t>&amp; offers: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5608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2000">
        <p:split orient="vert"/>
      </p:transition>
    </mc:Choice>
    <mc:Fallback xmlns="">
      <p:transition spd="slow" advTm="2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OUR SERVICES</a:t>
            </a:r>
            <a:r>
              <a:rPr lang="en-AU" dirty="0" smtClean="0"/>
              <a:t>	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3838"/>
            <a:ext cx="8686800" cy="4967490"/>
          </a:xfrm>
        </p:spPr>
        <p:txBody>
          <a:bodyPr>
            <a:normAutofit fontScale="92500" lnSpcReduction="10000"/>
          </a:bodyPr>
          <a:lstStyle/>
          <a:p>
            <a:pPr>
              <a:buSzPct val="80000"/>
              <a:buFont typeface="Wingdings" panose="05000000000000000000" pitchFamily="2" charset="2"/>
              <a:buChar char="v"/>
            </a:pPr>
            <a:r>
              <a:rPr lang="en-AU" sz="3200" dirty="0" smtClean="0"/>
              <a:t>Able to store both empty &amp; full containers</a:t>
            </a:r>
          </a:p>
          <a:p>
            <a:pPr>
              <a:buSzPct val="80000"/>
              <a:buFont typeface="Wingdings" panose="05000000000000000000" pitchFamily="2" charset="2"/>
              <a:buChar char="v"/>
            </a:pPr>
            <a:r>
              <a:rPr lang="en-AU" sz="3200" dirty="0" smtClean="0"/>
              <a:t>Access to over 100 Reefer Points</a:t>
            </a:r>
          </a:p>
          <a:p>
            <a:pPr>
              <a:buSzPct val="80000"/>
              <a:buFont typeface="Wingdings" panose="05000000000000000000" pitchFamily="2" charset="2"/>
              <a:buChar char="v"/>
            </a:pPr>
            <a:r>
              <a:rPr lang="en-AU" sz="3200" dirty="0" smtClean="0"/>
              <a:t>Expert </a:t>
            </a:r>
            <a:r>
              <a:rPr lang="en-AU" sz="3200" dirty="0"/>
              <a:t>repair service complying to </a:t>
            </a:r>
            <a:r>
              <a:rPr lang="en-AU" sz="3200" dirty="0" smtClean="0"/>
              <a:t>IICL/Shipping Line standards</a:t>
            </a:r>
          </a:p>
          <a:p>
            <a:pPr>
              <a:buSzPct val="80000"/>
              <a:buFont typeface="Wingdings" panose="05000000000000000000" pitchFamily="2" charset="2"/>
              <a:buChar char="v"/>
            </a:pPr>
            <a:r>
              <a:rPr lang="en-AU" sz="3200" dirty="0" smtClean="0"/>
              <a:t>New wash bay able to handle large volumes</a:t>
            </a:r>
          </a:p>
          <a:p>
            <a:pPr>
              <a:buSzPct val="80000"/>
              <a:buFont typeface="Wingdings" panose="05000000000000000000" pitchFamily="2" charset="2"/>
              <a:buChar char="v"/>
            </a:pPr>
            <a:r>
              <a:rPr lang="en-AU" sz="3200" dirty="0" smtClean="0"/>
              <a:t>Qualified &amp; experienced personnel </a:t>
            </a:r>
            <a:endParaRPr lang="en-AU" sz="3200" dirty="0"/>
          </a:p>
          <a:p>
            <a:pPr>
              <a:buSzPct val="80000"/>
              <a:buFont typeface="Wingdings" panose="05000000000000000000" pitchFamily="2" charset="2"/>
              <a:buChar char="v"/>
            </a:pPr>
            <a:r>
              <a:rPr lang="en-AU" sz="3200" dirty="0" smtClean="0"/>
              <a:t>Extended operating hours</a:t>
            </a:r>
          </a:p>
          <a:p>
            <a:pPr>
              <a:buSzPct val="80000"/>
              <a:buFont typeface="Wingdings" panose="05000000000000000000" pitchFamily="2" charset="2"/>
              <a:buChar char="v"/>
            </a:pPr>
            <a:r>
              <a:rPr lang="en-AU" sz="3200" dirty="0" smtClean="0"/>
              <a:t>FIFO stock turnaround</a:t>
            </a:r>
          </a:p>
          <a:p>
            <a:pPr>
              <a:buSzPct val="80000"/>
              <a:buFont typeface="Wingdings" panose="05000000000000000000" pitchFamily="2" charset="2"/>
              <a:buChar char="v"/>
            </a:pPr>
            <a:r>
              <a:rPr lang="en-AU" sz="3200" dirty="0" smtClean="0"/>
              <a:t>Option for flat rate auto approvals to expedite your </a:t>
            </a:r>
            <a:r>
              <a:rPr lang="en-AU" sz="3200" dirty="0"/>
              <a:t>F</a:t>
            </a:r>
            <a:r>
              <a:rPr lang="en-AU" sz="3200" dirty="0" smtClean="0"/>
              <a:t>ood </a:t>
            </a:r>
            <a:r>
              <a:rPr lang="en-AU" sz="3200" dirty="0"/>
              <a:t>Q</a:t>
            </a:r>
            <a:r>
              <a:rPr lang="en-AU" sz="3200" dirty="0" smtClean="0"/>
              <a:t>uality (FQ) needs</a:t>
            </a:r>
          </a:p>
          <a:p>
            <a:endParaRPr lang="en-AU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768" y="9176"/>
            <a:ext cx="2088232" cy="140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2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5000">
        <p:split orient="vert"/>
      </p:transition>
    </mc:Choice>
    <mc:Fallback xmlns="">
      <p:transition spd="slow" advTm="1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724987"/>
      </p:ext>
    </p:extLst>
  </p:cSld>
  <p:clrMapOvr>
    <a:masterClrMapping/>
  </p:clrMapOvr>
  <p:transition spd="med" advClick="0" advTm="500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SOFTWARE SYSTEM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96752"/>
            <a:ext cx="8496944" cy="657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/>
              <a:t>Containerspace</a:t>
            </a:r>
            <a:r>
              <a:rPr lang="en-US" sz="3000" dirty="0" smtClean="0"/>
              <a:t> </a:t>
            </a:r>
            <a:r>
              <a:rPr lang="en-US" sz="3000" dirty="0" err="1" smtClean="0"/>
              <a:t>utilises</a:t>
            </a:r>
            <a:r>
              <a:rPr lang="en-US" sz="3000" dirty="0" smtClean="0"/>
              <a:t> </a:t>
            </a:r>
            <a:r>
              <a:rPr lang="en-US" sz="3000" dirty="0" err="1" smtClean="0"/>
              <a:t>Containerchain</a:t>
            </a:r>
            <a:r>
              <a:rPr lang="en-US" sz="3000" dirty="0" smtClean="0"/>
              <a:t> software enabling us to continually improve on the management of your empty containers. This program offers </a:t>
            </a:r>
            <a:r>
              <a:rPr lang="en-US" sz="3000" dirty="0" err="1" smtClean="0"/>
              <a:t>KLine</a:t>
            </a:r>
            <a:endParaRPr lang="en-US" sz="3000" dirty="0" smtClean="0"/>
          </a:p>
          <a:p>
            <a:endParaRPr lang="en-US" sz="1100" dirty="0" smtClean="0"/>
          </a:p>
          <a:p>
            <a:pPr marL="457200" indent="-457200">
              <a:buBlip>
                <a:blip r:embed="rId2"/>
              </a:buBlip>
            </a:pPr>
            <a:r>
              <a:rPr lang="en-US" sz="3000" dirty="0" smtClean="0"/>
              <a:t>  Real time visibility</a:t>
            </a:r>
          </a:p>
          <a:p>
            <a:endParaRPr lang="en-US" sz="1000" dirty="0" smtClean="0"/>
          </a:p>
          <a:p>
            <a:pPr marL="457200" indent="-457200">
              <a:buBlip>
                <a:blip r:embed="rId2"/>
              </a:buBlip>
            </a:pPr>
            <a:r>
              <a:rPr lang="en-US" sz="3000" dirty="0" smtClean="0"/>
              <a:t>  Paperless interaction</a:t>
            </a:r>
          </a:p>
          <a:p>
            <a:pPr marL="171450" indent="-171450">
              <a:buBlip>
                <a:blip r:embed="rId2"/>
              </a:buBlip>
            </a:pPr>
            <a:endParaRPr lang="en-US" sz="1000" dirty="0" smtClean="0"/>
          </a:p>
          <a:p>
            <a:pPr marL="457200" indent="-457200">
              <a:buBlip>
                <a:blip r:embed="rId2"/>
              </a:buBlip>
            </a:pPr>
            <a:r>
              <a:rPr lang="en-US" sz="3000" dirty="0" smtClean="0"/>
              <a:t>  Efficient planning of container movements</a:t>
            </a:r>
          </a:p>
          <a:p>
            <a:endParaRPr lang="en-US" sz="1000" dirty="0" smtClean="0"/>
          </a:p>
          <a:p>
            <a:pPr marL="457200" indent="-457200">
              <a:buBlip>
                <a:blip r:embed="rId2"/>
              </a:buBlip>
            </a:pPr>
            <a:r>
              <a:rPr lang="en-US" sz="3000" dirty="0" smtClean="0"/>
              <a:t>  Access to activity &amp; performance reports</a:t>
            </a:r>
          </a:p>
          <a:p>
            <a:r>
              <a:rPr lang="en-US" sz="3000" dirty="0" smtClean="0"/>
              <a:t>       ensuring KPI achievability</a:t>
            </a:r>
          </a:p>
          <a:p>
            <a:endParaRPr lang="en-US" sz="1000" dirty="0" smtClean="0"/>
          </a:p>
          <a:p>
            <a:pPr marL="457200" indent="-457200">
              <a:buBlip>
                <a:blip r:embed="rId2"/>
              </a:buBlip>
            </a:pPr>
            <a:r>
              <a:rPr lang="en-US" sz="3000" dirty="0" smtClean="0"/>
              <a:t>  Flexibility of operations</a:t>
            </a:r>
          </a:p>
          <a:p>
            <a:endParaRPr lang="en-US" sz="1000" dirty="0" smtClean="0"/>
          </a:p>
          <a:p>
            <a:endParaRPr lang="en-US" sz="3000" dirty="0" smtClean="0"/>
          </a:p>
          <a:p>
            <a:endParaRPr lang="en-US" sz="3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2000">
        <p:circle/>
      </p:transition>
    </mc:Choice>
    <mc:Fallback xmlns="">
      <p:transition spd="slow" advTm="2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OUR VALUES</a:t>
            </a:r>
            <a:endParaRPr lang="en-AU" dirty="0">
              <a:solidFill>
                <a:schemeClr val="tx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8037" y="1484784"/>
            <a:ext cx="8280920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 smtClean="0">
                <a:latin typeface="Lucida Bright" panose="02040602050505020304" pitchFamily="18" charset="0"/>
              </a:rPr>
              <a:t>Our </a:t>
            </a:r>
            <a:r>
              <a:rPr lang="en-AU" sz="2400" dirty="0">
                <a:latin typeface="Lucida Bright" panose="02040602050505020304" pitchFamily="18" charset="0"/>
              </a:rPr>
              <a:t>values guide our everyday decisions and actions, and </a:t>
            </a:r>
            <a:r>
              <a:rPr lang="en-AU" sz="2400" dirty="0" smtClean="0">
                <a:latin typeface="Lucida Bright" panose="02040602050505020304" pitchFamily="18" charset="0"/>
              </a:rPr>
              <a:t>form the </a:t>
            </a:r>
            <a:r>
              <a:rPr lang="en-AU" sz="2400" dirty="0">
                <a:latin typeface="Lucida Bright" panose="02040602050505020304" pitchFamily="18" charset="0"/>
              </a:rPr>
              <a:t>foundations for how we do business. They are critical to </a:t>
            </a:r>
            <a:r>
              <a:rPr lang="en-AU" sz="2400" dirty="0" smtClean="0">
                <a:latin typeface="Lucida Bright" panose="02040602050505020304" pitchFamily="18" charset="0"/>
              </a:rPr>
              <a:t>our success</a:t>
            </a:r>
            <a:r>
              <a:rPr lang="en-AU" sz="2400" dirty="0">
                <a:latin typeface="Lucida Bright" panose="02040602050505020304" pitchFamily="18" charset="0"/>
              </a:rPr>
              <a:t>. </a:t>
            </a:r>
            <a:r>
              <a:rPr lang="en-AU" sz="2400" dirty="0" smtClean="0">
                <a:latin typeface="Lucida Bright" panose="02040602050505020304" pitchFamily="18" charset="0"/>
              </a:rPr>
              <a:t> Our </a:t>
            </a:r>
            <a:r>
              <a:rPr lang="en-AU" sz="2400" dirty="0">
                <a:latin typeface="Lucida Bright" panose="02040602050505020304" pitchFamily="18" charset="0"/>
              </a:rPr>
              <a:t>values are not negotiable and we seek to excel </a:t>
            </a:r>
            <a:r>
              <a:rPr lang="en-AU" sz="2400" dirty="0" smtClean="0">
                <a:latin typeface="Lucida Bright" panose="02040602050505020304" pitchFamily="18" charset="0"/>
              </a:rPr>
              <a:t>in each </a:t>
            </a:r>
            <a:r>
              <a:rPr lang="en-AU" sz="2400" dirty="0">
                <a:latin typeface="Lucida Bright" panose="02040602050505020304" pitchFamily="18" charset="0"/>
              </a:rPr>
              <a:t>of them</a:t>
            </a:r>
            <a:r>
              <a:rPr lang="en-AU" sz="2400" dirty="0" smtClean="0">
                <a:latin typeface="Lucida Bright" panose="02040602050505020304" pitchFamily="18" charset="0"/>
              </a:rPr>
              <a:t>.</a:t>
            </a:r>
          </a:p>
          <a:p>
            <a:endParaRPr lang="en-AU" sz="900" dirty="0">
              <a:latin typeface="Lucida Bright" panose="020406020505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AU" sz="2800" b="1" dirty="0" smtClean="0">
                <a:solidFill>
                  <a:srgbClr val="325444"/>
                </a:solidFill>
                <a:latin typeface="Lucida Bright" panose="02040602050505020304" pitchFamily="18" charset="0"/>
              </a:rPr>
              <a:t>Safety </a:t>
            </a:r>
            <a:r>
              <a:rPr lang="en-AU" sz="2800" b="1" dirty="0">
                <a:solidFill>
                  <a:srgbClr val="325444"/>
                </a:solidFill>
                <a:latin typeface="Lucida Bright" panose="02040602050505020304" pitchFamily="18" charset="0"/>
              </a:rPr>
              <a:t>and Sustainability </a:t>
            </a:r>
            <a:r>
              <a:rPr lang="en-AU" sz="2400" dirty="0">
                <a:latin typeface="Lucida Bright" panose="02040602050505020304" pitchFamily="18" charset="0"/>
              </a:rPr>
              <a:t>– We insist on working </a:t>
            </a:r>
            <a:r>
              <a:rPr lang="en-AU" sz="2400" dirty="0" smtClean="0">
                <a:latin typeface="Lucida Bright" panose="02040602050505020304" pitchFamily="18" charset="0"/>
              </a:rPr>
              <a:t>safely and delivering </a:t>
            </a:r>
            <a:r>
              <a:rPr lang="en-AU" sz="2400" dirty="0">
                <a:latin typeface="Lucida Bright" panose="02040602050505020304" pitchFamily="18" charset="0"/>
              </a:rPr>
              <a:t>sustainable outcomes</a:t>
            </a:r>
            <a:r>
              <a:rPr lang="en-AU" sz="2400" dirty="0" smtClean="0">
                <a:latin typeface="Lucida Bright" panose="02040602050505020304" pitchFamily="18" charset="0"/>
              </a:rPr>
              <a:t>.</a:t>
            </a:r>
          </a:p>
          <a:p>
            <a:endParaRPr lang="en-AU" sz="1000" dirty="0">
              <a:latin typeface="Lucida Bright" panose="020406020505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AU" sz="2800" b="1" dirty="0" smtClean="0">
                <a:solidFill>
                  <a:srgbClr val="325444"/>
                </a:solidFill>
                <a:latin typeface="Lucida Bright" panose="02040602050505020304" pitchFamily="18" charset="0"/>
              </a:rPr>
              <a:t>Integrity</a:t>
            </a:r>
            <a:r>
              <a:rPr lang="en-AU" sz="2800" b="1" dirty="0" smtClean="0">
                <a:solidFill>
                  <a:schemeClr val="accent2">
                    <a:lumMod val="75000"/>
                  </a:schemeClr>
                </a:solidFill>
                <a:latin typeface="Lucida Bright" panose="02040602050505020304" pitchFamily="18" charset="0"/>
              </a:rPr>
              <a:t> </a:t>
            </a:r>
            <a:r>
              <a:rPr lang="en-AU" sz="2400" dirty="0">
                <a:latin typeface="Lucida Bright" panose="02040602050505020304" pitchFamily="18" charset="0"/>
              </a:rPr>
              <a:t>– We are ethical, honest and professional in all that </a:t>
            </a:r>
            <a:r>
              <a:rPr lang="en-AU" sz="2400" dirty="0" smtClean="0">
                <a:latin typeface="Lucida Bright" panose="02040602050505020304" pitchFamily="18" charset="0"/>
              </a:rPr>
              <a:t>we do</a:t>
            </a:r>
            <a:r>
              <a:rPr lang="en-AU" sz="2400" dirty="0">
                <a:latin typeface="Lucida Bright" panose="02040602050505020304" pitchFamily="18" charset="0"/>
              </a:rPr>
              <a:t>, without </a:t>
            </a:r>
            <a:r>
              <a:rPr lang="en-AU" sz="2400" dirty="0" smtClean="0">
                <a:latin typeface="Lucida Bright" panose="02040602050505020304" pitchFamily="18" charset="0"/>
              </a:rPr>
              <a:t>compromise</a:t>
            </a:r>
          </a:p>
          <a:p>
            <a:endParaRPr lang="en-AU" sz="1000" dirty="0">
              <a:latin typeface="Lucida Bright" panose="020406020505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AU" sz="2800" b="1" dirty="0" smtClean="0">
                <a:solidFill>
                  <a:srgbClr val="325444"/>
                </a:solidFill>
                <a:latin typeface="Lucida Bright" panose="02040602050505020304" pitchFamily="18" charset="0"/>
              </a:rPr>
              <a:t>Teamwork</a:t>
            </a:r>
            <a:r>
              <a:rPr lang="en-AU" sz="2400" dirty="0" smtClean="0">
                <a:latin typeface="Lucida Bright" panose="02040602050505020304" pitchFamily="18" charset="0"/>
              </a:rPr>
              <a:t> </a:t>
            </a:r>
            <a:r>
              <a:rPr lang="en-AU" sz="2400" dirty="0">
                <a:latin typeface="Lucida Bright" panose="02040602050505020304" pitchFamily="18" charset="0"/>
              </a:rPr>
              <a:t>– We </a:t>
            </a:r>
            <a:r>
              <a:rPr lang="en-AU" sz="2400" dirty="0" smtClean="0">
                <a:latin typeface="Lucida Bright" panose="02040602050505020304" pitchFamily="18" charset="0"/>
              </a:rPr>
              <a:t>work with you &amp; transport companies to deliver a high standard of operations </a:t>
            </a:r>
            <a:endParaRPr lang="en-AU" sz="2400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95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split orient="vert"/>
      </p:transition>
    </mc:Choice>
    <mc:Fallback xmlns="">
      <p:transition spd="slow" advClick="0" advTm="18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MISSION STATEMENT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76"/>
          </a:xfrm>
          <a:ln>
            <a:solidFill>
              <a:srgbClr val="F6ECD1"/>
            </a:solidFill>
          </a:ln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AU" sz="3000" dirty="0" smtClean="0"/>
              <a:t>Containerspace will promote environmental leadership in the container park industry, integrating health, safety and sustainability in our core values.</a:t>
            </a:r>
          </a:p>
          <a:p>
            <a:pPr marL="137160" indent="0">
              <a:buNone/>
            </a:pPr>
            <a:endParaRPr lang="en-AU" sz="800" dirty="0"/>
          </a:p>
          <a:p>
            <a:pPr marL="137160" indent="0">
              <a:buNone/>
            </a:pPr>
            <a:r>
              <a:rPr lang="en-AU" sz="3000" dirty="0" smtClean="0"/>
              <a:t>We are committed to providing our clients with a professional service adopting best practice at all times.</a:t>
            </a:r>
            <a:endParaRPr lang="en-AU" sz="30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653136"/>
            <a:ext cx="2339752" cy="2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544" y="4653136"/>
            <a:ext cx="2339752" cy="2204864"/>
          </a:xfrm>
          <a:prstGeom prst="rect">
            <a:avLst/>
          </a:prstGeom>
          <a:solidFill>
            <a:srgbClr val="F6EDD3"/>
          </a:solidFill>
          <a:ln>
            <a:noFill/>
          </a:ln>
          <a:ex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840" y="4653136"/>
            <a:ext cx="2339752" cy="2204864"/>
          </a:xfrm>
          <a:prstGeom prst="rect">
            <a:avLst/>
          </a:prstGeom>
          <a:solidFill>
            <a:srgbClr val="FFFDE7"/>
          </a:solidFill>
          <a:ln>
            <a:solidFill>
              <a:srgbClr val="F6ECD1"/>
            </a:solidFill>
          </a:ln>
          <a:effectLst>
            <a:softEdge rad="673100"/>
          </a:effectLst>
          <a:extLst/>
        </p:spPr>
      </p:pic>
    </p:spTree>
    <p:extLst>
      <p:ext uri="{BB962C8B-B14F-4D97-AF65-F5344CB8AC3E}">
        <p14:creationId xmlns:p14="http://schemas.microsoft.com/office/powerpoint/2010/main" val="332761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3000">
        <p:split orient="vert"/>
      </p:transition>
    </mc:Choice>
    <mc:Fallback xmlns="">
      <p:transition spd="slow" advTm="1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OUR NEW OFFICE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58" y="3364110"/>
            <a:ext cx="4713090" cy="288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1196753"/>
            <a:ext cx="86044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AU" sz="3200" dirty="0" smtClean="0">
                <a:solidFill>
                  <a:prstClr val="black"/>
                </a:solidFill>
              </a:rPr>
              <a:t>Our new office has included the use of shipping containers in design, integrating sustainable features significantly reducing energy consumption.</a:t>
            </a:r>
            <a:endParaRPr lang="en-AU" sz="3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228998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Why Containerspace?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544616"/>
          </a:xfrm>
        </p:spPr>
        <p:txBody>
          <a:bodyPr>
            <a:normAutofit fontScale="25000" lnSpcReduction="20000"/>
          </a:bodyPr>
          <a:lstStyle/>
          <a:p>
            <a:pPr lvl="0">
              <a:buClr>
                <a:prstClr val="black">
                  <a:shade val="95000"/>
                </a:prstClr>
              </a:buClr>
              <a:buSzPct val="100000"/>
              <a:buBlip>
                <a:blip r:embed="rId2"/>
              </a:buBlip>
            </a:pPr>
            <a:r>
              <a:rPr lang="en-AU" sz="12000" dirty="0" smtClean="0">
                <a:solidFill>
                  <a:prstClr val="black"/>
                </a:solidFill>
              </a:rPr>
              <a:t>We offer a wide range of services with your satisfaction guaranteed  </a:t>
            </a:r>
          </a:p>
          <a:p>
            <a:pPr>
              <a:buSzPct val="100000"/>
              <a:buBlip>
                <a:blip r:embed="rId2"/>
              </a:buBlip>
            </a:pPr>
            <a:endParaRPr lang="en-AU" sz="4800" dirty="0" smtClean="0"/>
          </a:p>
          <a:p>
            <a:pPr>
              <a:buSzPct val="100000"/>
              <a:buBlip>
                <a:blip r:embed="rId2"/>
              </a:buBlip>
            </a:pPr>
            <a:r>
              <a:rPr lang="en-AU" sz="12000" dirty="0" smtClean="0"/>
              <a:t>We can provide efficient, fast turn around times complying with your FIFO requirements </a:t>
            </a:r>
          </a:p>
          <a:p>
            <a:pPr>
              <a:buSzPct val="100000"/>
              <a:buBlip>
                <a:blip r:embed="rId2"/>
              </a:buBlip>
            </a:pPr>
            <a:endParaRPr lang="en-AU" sz="4800" dirty="0" smtClean="0"/>
          </a:p>
          <a:p>
            <a:pPr lvl="0">
              <a:buClr>
                <a:prstClr val="black">
                  <a:shade val="95000"/>
                </a:prstClr>
              </a:buClr>
              <a:buSzPct val="100000"/>
              <a:buBlip>
                <a:blip r:embed="rId2"/>
              </a:buBlip>
            </a:pPr>
            <a:r>
              <a:rPr lang="en-AU" sz="12000" dirty="0">
                <a:solidFill>
                  <a:prstClr val="black"/>
                </a:solidFill>
              </a:rPr>
              <a:t>We </a:t>
            </a:r>
            <a:r>
              <a:rPr lang="en-AU" sz="12000" dirty="0" smtClean="0">
                <a:solidFill>
                  <a:prstClr val="black"/>
                </a:solidFill>
              </a:rPr>
              <a:t>provide </a:t>
            </a:r>
            <a:r>
              <a:rPr lang="en-AU" sz="12000" dirty="0">
                <a:solidFill>
                  <a:prstClr val="black"/>
                </a:solidFill>
              </a:rPr>
              <a:t>flexibility with the ability to adapt to </a:t>
            </a:r>
            <a:r>
              <a:rPr lang="en-AU" sz="12000" dirty="0" err="1" smtClean="0">
                <a:solidFill>
                  <a:prstClr val="black"/>
                </a:solidFill>
              </a:rPr>
              <a:t>KLine’s</a:t>
            </a:r>
            <a:r>
              <a:rPr lang="en-AU" sz="12000" dirty="0" smtClean="0">
                <a:solidFill>
                  <a:prstClr val="black"/>
                </a:solidFill>
              </a:rPr>
              <a:t> </a:t>
            </a:r>
            <a:r>
              <a:rPr lang="en-AU" sz="12000" dirty="0">
                <a:solidFill>
                  <a:prstClr val="black"/>
                </a:solidFill>
              </a:rPr>
              <a:t>growing needs </a:t>
            </a:r>
          </a:p>
          <a:p>
            <a:pPr>
              <a:buSzPct val="100000"/>
              <a:buBlip>
                <a:blip r:embed="rId2"/>
              </a:buBlip>
            </a:pPr>
            <a:endParaRPr lang="en-AU" sz="4800" dirty="0" smtClean="0"/>
          </a:p>
          <a:p>
            <a:pPr>
              <a:buSzPct val="100000"/>
              <a:buBlip>
                <a:blip r:embed="rId2"/>
              </a:buBlip>
            </a:pPr>
            <a:r>
              <a:rPr lang="en-AU" sz="12000" dirty="0" smtClean="0"/>
              <a:t>We are environmentally responsible</a:t>
            </a:r>
          </a:p>
          <a:p>
            <a:pPr>
              <a:buSzPct val="100000"/>
              <a:buBlip>
                <a:blip r:embed="rId2"/>
              </a:buBlip>
            </a:pPr>
            <a:endParaRPr lang="en-AU" sz="4800" dirty="0" smtClean="0"/>
          </a:p>
          <a:p>
            <a:pPr>
              <a:buSzPct val="100000"/>
              <a:buBlip>
                <a:blip r:embed="rId2"/>
              </a:buBlip>
            </a:pPr>
            <a:r>
              <a:rPr lang="en-AU" sz="12000" dirty="0" smtClean="0"/>
              <a:t>We have strong business ties within industry, community &amp; local government</a:t>
            </a:r>
          </a:p>
          <a:p>
            <a:pPr>
              <a:buSzPct val="100000"/>
              <a:buBlip>
                <a:blip r:embed="rId2"/>
              </a:buBlip>
            </a:pPr>
            <a:endParaRPr lang="en-AU" sz="4800" dirty="0" smtClean="0"/>
          </a:p>
          <a:p>
            <a:pPr>
              <a:buSzPct val="100000"/>
              <a:buBlip>
                <a:blip r:embed="rId2"/>
              </a:buBlip>
            </a:pPr>
            <a:r>
              <a:rPr lang="en-AU" sz="12000" dirty="0" smtClean="0"/>
              <a:t>We work with you to deliver the most efficient outcomes</a:t>
            </a:r>
          </a:p>
          <a:p>
            <a:endParaRPr lang="en-AU" sz="7200" dirty="0" smtClean="0"/>
          </a:p>
          <a:p>
            <a:endParaRPr lang="en-AU" sz="12800" dirty="0" smtClean="0"/>
          </a:p>
          <a:p>
            <a:endParaRPr lang="en-AU" sz="4200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pPr marL="137160" indent="0">
              <a:buNone/>
            </a:pPr>
            <a:r>
              <a:rPr lang="en-AU" dirty="0" smtClean="0"/>
              <a:t>.</a:t>
            </a:r>
          </a:p>
          <a:p>
            <a:pPr marL="137160" indent="0">
              <a:buNone/>
            </a:pP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8771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2000">
        <p:split orient="vert"/>
      </p:transition>
    </mc:Choice>
    <mc:Fallback xmlns="">
      <p:transition spd="slow" advTm="2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1612</TotalTime>
  <Words>547</Words>
  <Application>Microsoft Office PowerPoint</Application>
  <PresentationFormat>On-screen Show (4:3)</PresentationFormat>
  <Paragraphs>82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Malgun Gothic</vt:lpstr>
      <vt:lpstr>Aharoni</vt:lpstr>
      <vt:lpstr>Book Antiqua</vt:lpstr>
      <vt:lpstr>Calibri</vt:lpstr>
      <vt:lpstr>Lucida Bright</vt:lpstr>
      <vt:lpstr>Lucida Sans</vt:lpstr>
      <vt:lpstr>Wingdings</vt:lpstr>
      <vt:lpstr>Wingdings 2</vt:lpstr>
      <vt:lpstr>Wingdings 3</vt:lpstr>
      <vt:lpstr>Apex</vt:lpstr>
      <vt:lpstr>PowerPoint Presentation</vt:lpstr>
      <vt:lpstr>OUR COMPANY </vt:lpstr>
      <vt:lpstr>OUR SERVICES </vt:lpstr>
      <vt:lpstr>PowerPoint Presentation</vt:lpstr>
      <vt:lpstr>SOFTWARE SYSTEM</vt:lpstr>
      <vt:lpstr>OUR VALUES</vt:lpstr>
      <vt:lpstr>MISSION STATEMENT</vt:lpstr>
      <vt:lpstr>OUR NEW OFFICE</vt:lpstr>
      <vt:lpstr>Why Containerspace?</vt:lpstr>
      <vt:lpstr>SUSTAINABLE FUTURE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Container Logistics</dc:creator>
  <cp:lastModifiedBy>Helen</cp:lastModifiedBy>
  <cp:revision>120</cp:revision>
  <cp:lastPrinted>2014-03-14T05:03:53Z</cp:lastPrinted>
  <dcterms:created xsi:type="dcterms:W3CDTF">2014-02-24T00:07:27Z</dcterms:created>
  <dcterms:modified xsi:type="dcterms:W3CDTF">2014-03-22T23:22:52Z</dcterms:modified>
</cp:coreProperties>
</file>